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8" r:id="rId2"/>
    <p:sldId id="277" r:id="rId3"/>
    <p:sldId id="258" r:id="rId4"/>
    <p:sldId id="257" r:id="rId5"/>
    <p:sldId id="259" r:id="rId6"/>
    <p:sldId id="260" r:id="rId7"/>
    <p:sldId id="284" r:id="rId8"/>
    <p:sldId id="285" r:id="rId9"/>
    <p:sldId id="261" r:id="rId10"/>
    <p:sldId id="262" r:id="rId11"/>
    <p:sldId id="276" r:id="rId12"/>
    <p:sldId id="264" r:id="rId13"/>
    <p:sldId id="265" r:id="rId14"/>
    <p:sldId id="280" r:id="rId15"/>
    <p:sldId id="266" r:id="rId16"/>
    <p:sldId id="289" r:id="rId17"/>
    <p:sldId id="268" r:id="rId18"/>
    <p:sldId id="267" r:id="rId19"/>
    <p:sldId id="281" r:id="rId20"/>
    <p:sldId id="286" r:id="rId21"/>
    <p:sldId id="282" r:id="rId22"/>
    <p:sldId id="287" r:id="rId23"/>
    <p:sldId id="288" r:id="rId24"/>
    <p:sldId id="269" r:id="rId25"/>
    <p:sldId id="270" r:id="rId26"/>
    <p:sldId id="271" r:id="rId27"/>
    <p:sldId id="283" r:id="rId28"/>
    <p:sldId id="272" r:id="rId29"/>
    <p:sldId id="27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328"/>
    <p:restoredTop sz="94632"/>
  </p:normalViewPr>
  <p:slideViewPr>
    <p:cSldViewPr snapToGrid="0" snapToObjects="1">
      <p:cViewPr varScale="1">
        <p:scale>
          <a:sx n="133" d="100"/>
          <a:sy n="133" d="100"/>
        </p:scale>
        <p:origin x="5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6" d="100"/>
        <a:sy n="146" d="100"/>
      </p:scale>
      <p:origin x="0" y="8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2E4AC-A23C-2443-B7F1-DF98484217E6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8CE5F-A6BF-B642-8B3E-46F17AD79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2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H&amp;L proposed this model for how M/P/K pathways could contribute</a:t>
            </a:r>
            <a:r>
              <a:rPr lang="en-US" baseline="0" dirty="0"/>
              <a:t> to dorsal and ventral streams via V2. Probably oversimplified, but could be </a:t>
            </a:r>
            <a:r>
              <a:rPr lang="en-US" baseline="0"/>
              <a:t>approximately right?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08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We’ve seen examples of functional architecture and domains e.g.</a:t>
            </a: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 blobs and we also know that different layers have different roles (e.g. layer 4 receives LGN input). Do anatomical domains match functional domains? What is special about blobs?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Also CO stripes in V2 shown here.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65C7E0-41DE-8A4D-B635-A371C535F635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Data-driven representation of V1 to V2 to V4/MT projections (based on anatomical</a:t>
            </a:r>
            <a:r>
              <a:rPr lang="en-US" baseline="0" dirty="0"/>
              <a:t> tracer studies)</a:t>
            </a:r>
            <a:endParaRPr lang="en-US" dirty="0"/>
          </a:p>
          <a:p>
            <a:r>
              <a:rPr lang="en-US" dirty="0"/>
              <a:t>Left are blobs</a:t>
            </a:r>
            <a:r>
              <a:rPr lang="en-US" baseline="0" dirty="0"/>
              <a:t> and V2 stripes</a:t>
            </a:r>
          </a:p>
          <a:p>
            <a:r>
              <a:rPr lang="en-US" baseline="0" dirty="0"/>
              <a:t>Right schematic illustrating blobs to thin stripes and </a:t>
            </a:r>
            <a:r>
              <a:rPr lang="en-US" baseline="0" dirty="0" err="1"/>
              <a:t>interblobs</a:t>
            </a:r>
            <a:r>
              <a:rPr lang="en-US" baseline="0" dirty="0"/>
              <a:t> to pale and thick stripes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1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V1</a:t>
            </a:r>
            <a:r>
              <a:rPr lang="en-US" baseline="0" dirty="0"/>
              <a:t> neurons also directly target MT, including stellate and pyramidal neurons in layer 4B (just 1 synapse downstream of magno inputs)</a:t>
            </a:r>
          </a:p>
          <a:p>
            <a:r>
              <a:rPr lang="en-US" baseline="0" dirty="0"/>
              <a:t>Most of MT direct projections from </a:t>
            </a:r>
            <a:r>
              <a:rPr lang="en-US" baseline="0" dirty="0" err="1"/>
              <a:t>interblob</a:t>
            </a:r>
            <a:r>
              <a:rPr lang="en-US" baseline="0" dirty="0"/>
              <a:t> neurons</a:t>
            </a:r>
          </a:p>
          <a:p>
            <a:r>
              <a:rPr lang="en-US" baseline="0" dirty="0" err="1"/>
              <a:t>Interblob</a:t>
            </a:r>
            <a:r>
              <a:rPr lang="en-US" baseline="0" dirty="0"/>
              <a:t> neurons also project to V2 (thick stripes?) then to MT</a:t>
            </a:r>
          </a:p>
          <a:p>
            <a:r>
              <a:rPr lang="en-US" baseline="0" dirty="0"/>
              <a:t>Less input from blob cells to MT directly or indirectly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3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V1</a:t>
            </a:r>
            <a:r>
              <a:rPr lang="en-US" baseline="0" dirty="0"/>
              <a:t> neurons also directly target MT, including stellate and pyramidal neurons in layer 4B (just 1 synapse downstream of magno inputs)</a:t>
            </a:r>
          </a:p>
          <a:p>
            <a:r>
              <a:rPr lang="en-US" baseline="0" dirty="0"/>
              <a:t>Most of MT direct projections from </a:t>
            </a:r>
            <a:r>
              <a:rPr lang="en-US" baseline="0" dirty="0" err="1"/>
              <a:t>interblob</a:t>
            </a:r>
            <a:r>
              <a:rPr lang="en-US" baseline="0" dirty="0"/>
              <a:t> neurons</a:t>
            </a:r>
          </a:p>
          <a:p>
            <a:r>
              <a:rPr lang="en-US" baseline="0" dirty="0" err="1"/>
              <a:t>Interblob</a:t>
            </a:r>
            <a:r>
              <a:rPr lang="en-US" baseline="0" dirty="0"/>
              <a:t> neurons also project to V2 (thick stripes?) then to MT</a:t>
            </a:r>
          </a:p>
          <a:p>
            <a:r>
              <a:rPr lang="en-US" baseline="0" dirty="0"/>
              <a:t>Less input from blob cells to MT directly or indirectly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3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 properties of </a:t>
            </a:r>
            <a:r>
              <a:rPr lang="en-US" dirty="0" err="1"/>
              <a:t>extrastriate</a:t>
            </a:r>
            <a:r>
              <a:rPr lang="en-US" dirty="0"/>
              <a:t> cortical neurons:</a:t>
            </a:r>
            <a:r>
              <a:rPr lang="en-US" baseline="0" dirty="0"/>
              <a:t> V2</a:t>
            </a:r>
          </a:p>
          <a:p>
            <a:r>
              <a:rPr lang="en-US" baseline="0" dirty="0"/>
              <a:t>Optical imaging results showing orientation domains, color domains, and motion domains in V2</a:t>
            </a:r>
          </a:p>
          <a:p>
            <a:r>
              <a:rPr lang="en-US" baseline="0" dirty="0"/>
              <a:t>Note (bottom right) that color and orientation domains in V2 are not overlapping but adjacent to one another (in stripes)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39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physiological</a:t>
            </a:r>
            <a:r>
              <a:rPr lang="en-US" baseline="0" dirty="0"/>
              <a:t> transformation from V1 to MT is responsiveness to pattern motion.</a:t>
            </a:r>
          </a:p>
          <a:p>
            <a:r>
              <a:rPr lang="en-US" baseline="0" dirty="0"/>
              <a:t>Plaid stimulus</a:t>
            </a:r>
          </a:p>
          <a:p>
            <a:r>
              <a:rPr lang="en-US" baseline="0" dirty="0"/>
              <a:t>V1 neurons follow components and not pattern motion</a:t>
            </a:r>
          </a:p>
          <a:p>
            <a:r>
              <a:rPr lang="en-US" baseline="0" dirty="0"/>
              <a:t>MT neuron follows pattern motion (matching our perception)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3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physiological</a:t>
            </a:r>
            <a:r>
              <a:rPr lang="en-US" baseline="0" dirty="0"/>
              <a:t> transformation from V1 to MT is responsiveness to pattern motion.</a:t>
            </a:r>
          </a:p>
          <a:p>
            <a:r>
              <a:rPr lang="en-US" baseline="0" dirty="0"/>
              <a:t>Plaid stimulus</a:t>
            </a:r>
          </a:p>
          <a:p>
            <a:r>
              <a:rPr lang="en-US" baseline="0" dirty="0"/>
              <a:t>V1 neurons follow components and not pattern motion</a:t>
            </a:r>
          </a:p>
          <a:p>
            <a:r>
              <a:rPr lang="en-US" baseline="0" dirty="0"/>
              <a:t>MT neuron follows pattern motion (matching our perception)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32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MT is a highly</a:t>
            </a:r>
            <a:r>
              <a:rPr lang="en-US" baseline="0" dirty="0"/>
              <a:t> motion-sensitive region with direction preference columns.</a:t>
            </a:r>
          </a:p>
          <a:p>
            <a:r>
              <a:rPr lang="en-US" baseline="0" dirty="0"/>
              <a:t>Random dot motion task</a:t>
            </a:r>
          </a:p>
          <a:p>
            <a:r>
              <a:rPr lang="en-US" baseline="0" dirty="0"/>
              <a:t>Neurons respond strongly to dot motion (B)</a:t>
            </a:r>
          </a:p>
          <a:p>
            <a:r>
              <a:rPr lang="en-US" baseline="0" dirty="0"/>
              <a:t>Single-neuron activity in MT correlates with animal’s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28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Clever experiments to identify physiology of </a:t>
            </a:r>
            <a:r>
              <a:rPr lang="en-US" dirty="0" err="1"/>
              <a:t>extrastriate</a:t>
            </a:r>
            <a:r>
              <a:rPr lang="en-US" dirty="0"/>
              <a:t> areas: combining fMRI with single-unit recording</a:t>
            </a:r>
          </a:p>
          <a:p>
            <a:r>
              <a:rPr lang="en-US" dirty="0"/>
              <a:t>Specific color/hue-selectiv</a:t>
            </a:r>
            <a:r>
              <a:rPr lang="en-US" baseline="0" dirty="0"/>
              <a:t>e regions in </a:t>
            </a:r>
            <a:r>
              <a:rPr lang="en-US" baseline="0" dirty="0" err="1"/>
              <a:t>extrastriate</a:t>
            </a:r>
            <a:r>
              <a:rPr lang="en-US" baseline="0" dirty="0"/>
              <a:t> cortex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64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 recognition important</a:t>
            </a:r>
            <a:r>
              <a:rPr lang="en-US" baseline="0" dirty="0"/>
              <a:t> in primates</a:t>
            </a:r>
          </a:p>
          <a:p>
            <a:r>
              <a:rPr lang="en-US" baseline="0" dirty="0"/>
              <a:t>Use fMRI and </a:t>
            </a:r>
            <a:r>
              <a:rPr lang="en-US" baseline="0" dirty="0" err="1"/>
              <a:t>electrophys</a:t>
            </a:r>
            <a:r>
              <a:rPr lang="en-US" baseline="0" dirty="0"/>
              <a:t> to identify face-selective regions in primate </a:t>
            </a:r>
            <a:r>
              <a:rPr lang="en-US" baseline="0" dirty="0" err="1"/>
              <a:t>extrastriate</a:t>
            </a:r>
            <a:r>
              <a:rPr lang="en-US" baseline="0" dirty="0"/>
              <a:t> cortex</a:t>
            </a:r>
          </a:p>
          <a:p>
            <a:r>
              <a:rPr lang="en-US" baseline="0" dirty="0"/>
              <a:t>Neurons specific to facial features – could be cartoon, but had to have eyes, nose and mouth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Anatomical connectivity is complex!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8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of different stimuli that best activate neurons in different visual areas of monkey</a:t>
            </a:r>
          </a:p>
          <a:p>
            <a:r>
              <a:rPr lang="en-US" dirty="0"/>
              <a:t>Paper</a:t>
            </a:r>
            <a:r>
              <a:rPr lang="en-US" baseline="0" dirty="0"/>
              <a:t> actually shows that variability in response is reduced at response onset, common effect across areas and stimuli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16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summary of</a:t>
            </a:r>
            <a:r>
              <a:rPr lang="en-US" baseline="0" dirty="0"/>
              <a:t> visual areas and stimuli they encode</a:t>
            </a:r>
          </a:p>
          <a:p>
            <a:r>
              <a:rPr lang="en-US" baseline="0" dirty="0"/>
              <a:t>V1 = bars</a:t>
            </a:r>
          </a:p>
          <a:p>
            <a:r>
              <a:rPr lang="en-US" baseline="0" dirty="0"/>
              <a:t>V2/V4 = shapes…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71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Corticocortical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projections from V1</a:t>
            </a:r>
          </a:p>
          <a:p>
            <a:pPr eaLnBrk="1" hangingPunct="1">
              <a:spcBef>
                <a:spcPct val="0"/>
              </a:spcBef>
            </a:pP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Extrastriate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areas</a:t>
            </a: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 described as ventral or dorsal stream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3ECFB2-2C15-B748-A2FC-35CAE0233710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visual areas with line thickness approximating anatomical robustness</a:t>
            </a:r>
            <a:r>
              <a:rPr lang="en-US" baseline="0" dirty="0"/>
              <a:t> of connections</a:t>
            </a:r>
          </a:p>
          <a:p>
            <a:r>
              <a:rPr lang="en-US" baseline="0" dirty="0"/>
              <a:t>Dorsal in brown, ventral in blue</a:t>
            </a:r>
          </a:p>
          <a:p>
            <a:r>
              <a:rPr lang="en-US" baseline="0" dirty="0"/>
              <a:t>V1 mainly targets V2, but also V4 and MT directly</a:t>
            </a:r>
          </a:p>
          <a:p>
            <a:r>
              <a:rPr lang="en-US" baseline="0" dirty="0"/>
              <a:t>But these types of wiring diagrams are lacking information like “driver” </a:t>
            </a:r>
            <a:r>
              <a:rPr lang="en-US" baseline="0" dirty="0" err="1"/>
              <a:t>vs</a:t>
            </a:r>
            <a:r>
              <a:rPr lang="en-US" baseline="0" dirty="0"/>
              <a:t> “modulator” and of course the types of info being conveyed.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71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Unfolded</a:t>
            </a:r>
            <a:r>
              <a:rPr lang="en-US" baseline="0" dirty="0"/>
              <a:t> visual cortex in macaque</a:t>
            </a:r>
          </a:p>
          <a:p>
            <a:r>
              <a:rPr lang="en-US" baseline="0" dirty="0"/>
              <a:t>V1 and V2 take up most space, specialized areas are smaller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1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Unfolded</a:t>
            </a:r>
            <a:r>
              <a:rPr lang="en-US" baseline="0" dirty="0"/>
              <a:t> visual cortex in macaque</a:t>
            </a:r>
          </a:p>
          <a:p>
            <a:r>
              <a:rPr lang="en-US" baseline="0" dirty="0"/>
              <a:t>V1 and V2 take up most space, specialized areas are smaller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3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Unfolded</a:t>
            </a:r>
            <a:r>
              <a:rPr lang="en-US" baseline="0" dirty="0"/>
              <a:t> visual cortex in macaque</a:t>
            </a:r>
          </a:p>
          <a:p>
            <a:r>
              <a:rPr lang="en-US" baseline="0" dirty="0"/>
              <a:t>V1 and V2 take up most space, specialized areas are smaller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4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</a:t>
            </a:r>
            <a:r>
              <a:rPr lang="en-US" baseline="0" dirty="0"/>
              <a:t> – visual areas in mouse and retinotopic map</a:t>
            </a:r>
          </a:p>
          <a:p>
            <a:r>
              <a:rPr lang="en-US" baseline="0" dirty="0"/>
              <a:t>Map suggests only a few “dedicated” visual areas and support idea that in mouse, visual cortex is really multi-sensory cortex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59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</a:t>
            </a:r>
            <a:r>
              <a:rPr lang="en-US" baseline="0" dirty="0"/>
              <a:t> – visual areas in mouse and retinotopic map</a:t>
            </a:r>
          </a:p>
          <a:p>
            <a:r>
              <a:rPr lang="en-US" baseline="0" dirty="0"/>
              <a:t>Map suggests only a few “dedicated” visual areas and support idea that in mouse, visual cortex is really multi-sensory cortex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4E333-23C8-8842-881B-EB958D27655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59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9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9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3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2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6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3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6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9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E454-F9CB-4042-8265-17F1D75A0A6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CF67-999B-D841-8C8B-98DD725C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9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364194" y="480544"/>
            <a:ext cx="6029663" cy="389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+mj-lt"/>
              </a:rPr>
              <a:t>Extrastriate Cortex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dirty="0">
                <a:latin typeface="+mj-lt"/>
              </a:rPr>
              <a:t>Topics:</a:t>
            </a:r>
          </a:p>
          <a:p>
            <a:endParaRPr lang="en-US" sz="20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Feedforward connections of visual brain areas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Dorsal and ventral stream visual cortical areas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Retinotopy and receptive field size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Corticocortical connections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Functional architecture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Physiological transformations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Encoding complex features like objects and faces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Variability in the visual hierarchy</a:t>
            </a:r>
          </a:p>
        </p:txBody>
      </p:sp>
    </p:spTree>
    <p:extLst>
      <p:ext uri="{BB962C8B-B14F-4D97-AF65-F5344CB8AC3E}">
        <p14:creationId xmlns:p14="http://schemas.microsoft.com/office/powerpoint/2010/main" val="3681392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38699" y="6545316"/>
            <a:ext cx="2105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Wandell</a:t>
            </a:r>
            <a:r>
              <a:rPr lang="en-US" sz="1400" dirty="0"/>
              <a:t> &amp; </a:t>
            </a:r>
            <a:r>
              <a:rPr lang="en-US" sz="1400" dirty="0" err="1"/>
              <a:t>Winawer</a:t>
            </a:r>
            <a:r>
              <a:rPr lang="en-US" sz="1400" dirty="0"/>
              <a:t>, 2015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72065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Receptive field sizes scale with eccentricity and along the cortical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8" y="799506"/>
            <a:ext cx="8990970" cy="473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3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C:\My Documents\Courses\NSC 222_2002\Lectures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977900"/>
            <a:ext cx="67056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330200" y="190500"/>
            <a:ext cx="7777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Calibri" charset="0"/>
              </a:rPr>
              <a:t>Cytochrome oxidase staining of layer 2/3 in V1 and V2 reveal </a:t>
            </a:r>
            <a:r>
              <a:rPr lang="ja-JP" altLang="en-US" sz="1800">
                <a:solidFill>
                  <a:srgbClr val="000000"/>
                </a:solidFill>
                <a:latin typeface="Calibri" charset="0"/>
              </a:rPr>
              <a:t>“</a:t>
            </a:r>
            <a:r>
              <a:rPr lang="en-US" sz="1800">
                <a:solidFill>
                  <a:srgbClr val="000000"/>
                </a:solidFill>
                <a:latin typeface="Calibri" charset="0"/>
              </a:rPr>
              <a:t>blobs</a:t>
            </a:r>
            <a:r>
              <a:rPr lang="ja-JP" altLang="en-US" sz="1800">
                <a:solidFill>
                  <a:srgbClr val="000000"/>
                </a:solidFill>
                <a:latin typeface="Calibri" charset="0"/>
              </a:rPr>
              <a:t>”</a:t>
            </a:r>
            <a:r>
              <a:rPr lang="en-US" sz="1800">
                <a:solidFill>
                  <a:srgbClr val="000000"/>
                </a:solidFill>
                <a:latin typeface="Calibri" charset="0"/>
              </a:rPr>
              <a:t> and stripes</a:t>
            </a:r>
          </a:p>
        </p:txBody>
      </p:sp>
      <p:sp>
        <p:nvSpPr>
          <p:cNvPr id="112644" name="Text Box 5"/>
          <p:cNvSpPr txBox="1">
            <a:spLocks noChangeArrowheads="1"/>
          </p:cNvSpPr>
          <p:nvPr/>
        </p:nvSpPr>
        <p:spPr bwMode="auto">
          <a:xfrm>
            <a:off x="6845300" y="6550025"/>
            <a:ext cx="2298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Livingstone and Hubel, 1984</a:t>
            </a:r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H="1">
            <a:off x="6210300" y="2362200"/>
            <a:ext cx="16764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7854950" y="2120900"/>
            <a:ext cx="696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Blobs</a:t>
            </a:r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 flipH="1">
            <a:off x="5702300" y="1587500"/>
            <a:ext cx="2133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7854950" y="1358900"/>
            <a:ext cx="828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Stripes</a:t>
            </a:r>
          </a:p>
        </p:txBody>
      </p:sp>
    </p:spTree>
    <p:extLst>
      <p:ext uri="{BB962C8B-B14F-4D97-AF65-F5344CB8AC3E}">
        <p14:creationId xmlns:p14="http://schemas.microsoft.com/office/powerpoint/2010/main" val="415477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4" name="Text Box 40"/>
          <p:cNvSpPr txBox="1">
            <a:spLocks noChangeArrowheads="1"/>
          </p:cNvSpPr>
          <p:nvPr/>
        </p:nvSpPr>
        <p:spPr bwMode="auto">
          <a:xfrm>
            <a:off x="7175780" y="6550025"/>
            <a:ext cx="19555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from </a:t>
            </a:r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Sincich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and Horton</a:t>
            </a:r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37449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Projections from V1 to V2 and beyond</a:t>
            </a:r>
          </a:p>
        </p:txBody>
      </p:sp>
      <p:pic>
        <p:nvPicPr>
          <p:cNvPr id="8" name="Picture 7" descr="Hort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14" y="2018939"/>
            <a:ext cx="5375918" cy="4400516"/>
          </a:xfrm>
          <a:prstGeom prst="rect">
            <a:avLst/>
          </a:prstGeom>
        </p:spPr>
      </p:pic>
      <p:pic>
        <p:nvPicPr>
          <p:cNvPr id="9" name="Picture 8" descr="sincich and Horton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38" y="787759"/>
            <a:ext cx="3734850" cy="2723500"/>
          </a:xfrm>
          <a:prstGeom prst="rect">
            <a:avLst/>
          </a:prstGeom>
        </p:spPr>
      </p:pic>
      <p:pic>
        <p:nvPicPr>
          <p:cNvPr id="6" name="Picture 5" descr="V2stripes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8" y="3770890"/>
            <a:ext cx="2540000" cy="2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3354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Projections from V1 to V2 and MT</a:t>
            </a:r>
          </a:p>
        </p:txBody>
      </p:sp>
      <p:pic>
        <p:nvPicPr>
          <p:cNvPr id="3" name="Picture 2" descr="NassiCallaway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52" y="1336529"/>
            <a:ext cx="7378412" cy="4294768"/>
          </a:xfrm>
          <a:prstGeom prst="rect">
            <a:avLst/>
          </a:prstGeom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7065818" y="6550025"/>
            <a:ext cx="20788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Nassi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and Callaway, 2007</a:t>
            </a:r>
          </a:p>
        </p:txBody>
      </p:sp>
    </p:spTree>
    <p:extLst>
      <p:ext uri="{BB962C8B-B14F-4D97-AF65-F5344CB8AC3E}">
        <p14:creationId xmlns:p14="http://schemas.microsoft.com/office/powerpoint/2010/main" val="324769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6882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General rules for feedforward and feedback corticocortical connections</a:t>
            </a:r>
          </a:p>
        </p:txBody>
      </p:sp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6401762" y="6550025"/>
            <a:ext cx="27428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Felleman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&amp; Van Essen, 1991</a:t>
            </a:r>
          </a:p>
        </p:txBody>
      </p:sp>
      <p:pic>
        <p:nvPicPr>
          <p:cNvPr id="5" name="Picture 4" descr="Screen Shot 2018-08-20 at 9.41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83" y="692695"/>
            <a:ext cx="664686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0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28597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Structural organization of V2</a:t>
            </a:r>
          </a:p>
        </p:txBody>
      </p:sp>
      <p:pic>
        <p:nvPicPr>
          <p:cNvPr id="3" name="Picture 2" descr="Ro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97" y="507980"/>
            <a:ext cx="5470770" cy="6268893"/>
          </a:xfrm>
          <a:prstGeom prst="rect">
            <a:avLst/>
          </a:prstGeom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7983930" y="6550025"/>
            <a:ext cx="11607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Lu et al, 2010</a:t>
            </a:r>
          </a:p>
        </p:txBody>
      </p:sp>
    </p:spTree>
    <p:extLst>
      <p:ext uri="{BB962C8B-B14F-4D97-AF65-F5344CB8AC3E}">
        <p14:creationId xmlns:p14="http://schemas.microsoft.com/office/powerpoint/2010/main" val="257402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89539"/>
            <a:ext cx="44294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Columns of direction selective neurons in MT</a:t>
            </a:r>
          </a:p>
        </p:txBody>
      </p:sp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7726600" y="6545104"/>
            <a:ext cx="1417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Diogo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et al, 2002</a:t>
            </a:r>
          </a:p>
        </p:txBody>
      </p:sp>
      <p:pic>
        <p:nvPicPr>
          <p:cNvPr id="6" name="Picture 5" descr="Diogo et al, 2002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918" y="89539"/>
            <a:ext cx="3887243" cy="1952456"/>
          </a:xfrm>
          <a:prstGeom prst="rect">
            <a:avLst/>
          </a:prstGeom>
        </p:spPr>
      </p:pic>
      <p:pic>
        <p:nvPicPr>
          <p:cNvPr id="7" name="Picture 6" descr="Diogo et al, 2002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36" y="880079"/>
            <a:ext cx="3664115" cy="5665025"/>
          </a:xfrm>
          <a:prstGeom prst="rect">
            <a:avLst/>
          </a:prstGeom>
        </p:spPr>
      </p:pic>
      <p:pic>
        <p:nvPicPr>
          <p:cNvPr id="8" name="Picture 7" descr="Diogo et al, 2002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84" y="2226986"/>
            <a:ext cx="3232816" cy="43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7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89539"/>
            <a:ext cx="6671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Physiology of MT neurons – whole pattern versus component motion</a:t>
            </a:r>
          </a:p>
        </p:txBody>
      </p:sp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8276517" y="6545104"/>
            <a:ext cx="8674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Movshon</a:t>
            </a:r>
            <a:endParaRPr lang="en-US" sz="1400" dirty="0">
              <a:solidFill>
                <a:srgbClr val="000000"/>
              </a:solidFill>
              <a:latin typeface="Calibri" pitchFamily="-112" charset="0"/>
            </a:endParaRPr>
          </a:p>
        </p:txBody>
      </p:sp>
      <p:pic>
        <p:nvPicPr>
          <p:cNvPr id="3" name="Picture 2" descr="Tinsleyetal_pla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4" y="1520935"/>
            <a:ext cx="2552700" cy="3187700"/>
          </a:xfrm>
          <a:prstGeom prst="rect">
            <a:avLst/>
          </a:prstGeom>
        </p:spPr>
      </p:pic>
      <p:pic>
        <p:nvPicPr>
          <p:cNvPr id="5" name="Picture 4" descr="V1MTplaidrespons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24"/>
          <a:stretch/>
        </p:blipFill>
        <p:spPr>
          <a:xfrm>
            <a:off x="3622551" y="810432"/>
            <a:ext cx="4844710" cy="50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89539"/>
            <a:ext cx="26020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Physiology of MT neurons</a:t>
            </a:r>
          </a:p>
        </p:txBody>
      </p:sp>
      <p:pic>
        <p:nvPicPr>
          <p:cNvPr id="3" name="Picture 2" descr="Smithetal20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6" y="532845"/>
            <a:ext cx="7960941" cy="6050540"/>
          </a:xfrm>
          <a:prstGeom prst="rect">
            <a:avLst/>
          </a:prstGeom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7741485" y="6550025"/>
            <a:ext cx="14157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Smith et al, 2012</a:t>
            </a:r>
          </a:p>
        </p:txBody>
      </p:sp>
    </p:spTree>
    <p:extLst>
      <p:ext uri="{BB962C8B-B14F-4D97-AF65-F5344CB8AC3E}">
        <p14:creationId xmlns:p14="http://schemas.microsoft.com/office/powerpoint/2010/main" val="427501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144" y="211613"/>
            <a:ext cx="344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Understanding choice probabilities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57608-F76B-9A40-AD56-07F6009F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80945"/>
            <a:ext cx="7666892" cy="5750169"/>
          </a:xfrm>
          <a:prstGeom prst="rect">
            <a:avLst/>
          </a:prstGeom>
        </p:spPr>
      </p:pic>
      <p:sp>
        <p:nvSpPr>
          <p:cNvPr id="4" name="Text Box 40">
            <a:extLst>
              <a:ext uri="{FF2B5EF4-FFF2-40B4-BE49-F238E27FC236}">
                <a16:creationId xmlns:a16="http://schemas.microsoft.com/office/drawing/2014/main" id="{7BEE05B5-1CA3-7949-ADCA-7AF5E9BB2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6761" y="6550223"/>
            <a:ext cx="9172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4813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749300"/>
            <a:ext cx="3713163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5853113" y="4546600"/>
            <a:ext cx="248126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Red – V2 thin stripes</a:t>
            </a:r>
          </a:p>
          <a:p>
            <a:pPr algn="ctr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to V4</a:t>
            </a:r>
          </a:p>
          <a:p>
            <a:pPr algn="ctr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=</a:t>
            </a:r>
          </a:p>
          <a:p>
            <a:pPr algn="ctr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Color (Ventral stream)</a:t>
            </a: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859463" y="2825750"/>
            <a:ext cx="246856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Pale – V2 pale stripes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to ?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=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Form (Ventral stream)</a:t>
            </a: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5600700" y="1230313"/>
            <a:ext cx="298608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Grey – V2 thick stripes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(and layer 4B) to MT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=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Movement (Dorsal stream)</a:t>
            </a:r>
          </a:p>
        </p:txBody>
      </p:sp>
      <p:sp>
        <p:nvSpPr>
          <p:cNvPr id="114694" name="Text Box 40"/>
          <p:cNvSpPr txBox="1">
            <a:spLocks noChangeArrowheads="1"/>
          </p:cNvSpPr>
          <p:nvPr/>
        </p:nvSpPr>
        <p:spPr bwMode="auto">
          <a:xfrm>
            <a:off x="6956425" y="6550025"/>
            <a:ext cx="2187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from Livingstone and Hubel</a:t>
            </a:r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7569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Early visual pathways based on anatomical structure: M, P, K to Dorsal/Ventral?</a:t>
            </a:r>
          </a:p>
        </p:txBody>
      </p:sp>
    </p:spTree>
    <p:extLst>
      <p:ext uri="{BB962C8B-B14F-4D97-AF65-F5344CB8AC3E}">
        <p14:creationId xmlns:p14="http://schemas.microsoft.com/office/powerpoint/2010/main" val="2641854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144" y="211613"/>
            <a:ext cx="676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Neuronal activity as a function of behavior (or a predictor of behavior)</a:t>
            </a:r>
          </a:p>
        </p:txBody>
      </p:sp>
      <p:sp>
        <p:nvSpPr>
          <p:cNvPr id="4" name="Text Box 40">
            <a:extLst>
              <a:ext uri="{FF2B5EF4-FFF2-40B4-BE49-F238E27FC236}">
                <a16:creationId xmlns:a16="http://schemas.microsoft.com/office/drawing/2014/main" id="{7BEE05B5-1CA3-7949-ADCA-7AF5E9BB2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688" y="6550223"/>
            <a:ext cx="36213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Jackson Smith (adapted from Smith et al, 2012)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87F51-D827-9F40-A98C-E7C03455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80" y="962952"/>
            <a:ext cx="6167511" cy="51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804" y="141276"/>
            <a:ext cx="508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MT neurons motion response and choice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88D97-CBB6-BE4C-9EE0-73854209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06" y="1235404"/>
            <a:ext cx="3321903" cy="134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BA2CC-3986-8B4E-BC19-D0A5BF19F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9" y="616426"/>
            <a:ext cx="4003894" cy="3002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D57F1A-77DB-0941-9776-F6667E362E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99"/>
          <a:stretch/>
        </p:blipFill>
        <p:spPr>
          <a:xfrm>
            <a:off x="841840" y="3725165"/>
            <a:ext cx="6575283" cy="2626708"/>
          </a:xfrm>
          <a:prstGeom prst="rect">
            <a:avLst/>
          </a:prstGeom>
        </p:spPr>
      </p:pic>
      <p:sp>
        <p:nvSpPr>
          <p:cNvPr id="9" name="Text Box 40">
            <a:extLst>
              <a:ext uri="{FF2B5EF4-FFF2-40B4-BE49-F238E27FC236}">
                <a16:creationId xmlns:a16="http://schemas.microsoft.com/office/drawing/2014/main" id="{A162C4DF-03D6-974B-A012-85DC0FC67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054" y="6550223"/>
            <a:ext cx="23749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CNS.NYU; Mazurek et al, 2003</a:t>
            </a:r>
          </a:p>
        </p:txBody>
      </p:sp>
    </p:spTree>
    <p:extLst>
      <p:ext uri="{BB962C8B-B14F-4D97-AF65-F5344CB8AC3E}">
        <p14:creationId xmlns:p14="http://schemas.microsoft.com/office/powerpoint/2010/main" val="3638016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779" y="1795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Disparity tuning in MT</a:t>
            </a:r>
          </a:p>
        </p:txBody>
      </p:sp>
      <p:pic>
        <p:nvPicPr>
          <p:cNvPr id="3" name="Picture 2" descr="Binocular_disparity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0" y="872282"/>
            <a:ext cx="2393418" cy="4330946"/>
          </a:xfrm>
          <a:prstGeom prst="rect">
            <a:avLst/>
          </a:prstGeom>
        </p:spPr>
      </p:pic>
      <p:pic>
        <p:nvPicPr>
          <p:cNvPr id="4" name="Picture 3" descr="Krug &amp; Parker, 20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68" y="359174"/>
            <a:ext cx="6204707" cy="5985718"/>
          </a:xfrm>
          <a:prstGeom prst="rect">
            <a:avLst/>
          </a:prstGeom>
        </p:spPr>
      </p:pic>
      <p:sp>
        <p:nvSpPr>
          <p:cNvPr id="5" name="Text Box 40">
            <a:extLst>
              <a:ext uri="{FF2B5EF4-FFF2-40B4-BE49-F238E27FC236}">
                <a16:creationId xmlns:a16="http://schemas.microsoft.com/office/drawing/2014/main" id="{A162C4DF-03D6-974B-A012-85DC0FC67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188" y="6550223"/>
            <a:ext cx="24648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Wikipedia; Krug &amp; Parker, 2011</a:t>
            </a:r>
          </a:p>
        </p:txBody>
      </p:sp>
    </p:spTree>
    <p:extLst>
      <p:ext uri="{BB962C8B-B14F-4D97-AF65-F5344CB8AC3E}">
        <p14:creationId xmlns:p14="http://schemas.microsoft.com/office/powerpoint/2010/main" val="4160170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413" y="264303"/>
            <a:ext cx="1850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LIP responses to</a:t>
            </a:r>
          </a:p>
          <a:p>
            <a:r>
              <a:rPr lang="en-US" dirty="0"/>
              <a:t>direction decision</a:t>
            </a:r>
          </a:p>
        </p:txBody>
      </p:sp>
      <p:pic>
        <p:nvPicPr>
          <p:cNvPr id="3" name="Picture 2" descr="Roitman &amp; Shadlen, 2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92" y="136026"/>
            <a:ext cx="4913578" cy="1873301"/>
          </a:xfrm>
          <a:prstGeom prst="rect">
            <a:avLst/>
          </a:prstGeom>
        </p:spPr>
      </p:pic>
      <p:pic>
        <p:nvPicPr>
          <p:cNvPr id="4" name="Picture 3" descr="Roitman &amp; Shadlen, 2002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13" y="2177591"/>
            <a:ext cx="4143825" cy="4616271"/>
          </a:xfrm>
          <a:prstGeom prst="rect">
            <a:avLst/>
          </a:prstGeom>
        </p:spPr>
      </p:pic>
      <p:pic>
        <p:nvPicPr>
          <p:cNvPr id="5" name="Picture 4" descr="Roitman &amp; Shadlen, 2002_2_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87"/>
          <a:stretch/>
        </p:blipFill>
        <p:spPr>
          <a:xfrm>
            <a:off x="4863147" y="2753666"/>
            <a:ext cx="3865775" cy="3224034"/>
          </a:xfrm>
          <a:prstGeom prst="rect">
            <a:avLst/>
          </a:prstGeom>
        </p:spPr>
      </p:pic>
      <p:sp>
        <p:nvSpPr>
          <p:cNvPr id="6" name="Text Box 40">
            <a:extLst>
              <a:ext uri="{FF2B5EF4-FFF2-40B4-BE49-F238E27FC236}">
                <a16:creationId xmlns:a16="http://schemas.microsoft.com/office/drawing/2014/main" id="{A162C4DF-03D6-974B-A012-85DC0FC67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077" y="6550223"/>
            <a:ext cx="20369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Roitman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&amp; </a:t>
            </a:r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Shadlen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3873182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89539"/>
            <a:ext cx="34982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IT cortex responses to specific hues</a:t>
            </a:r>
          </a:p>
        </p:txBody>
      </p:sp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7571785" y="6550025"/>
            <a:ext cx="1572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Conway et al, 2007</a:t>
            </a:r>
          </a:p>
        </p:txBody>
      </p:sp>
      <p:pic>
        <p:nvPicPr>
          <p:cNvPr id="3" name="Picture 2" descr="Conwayetal2007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8" y="670219"/>
            <a:ext cx="2527417" cy="5879806"/>
          </a:xfrm>
          <a:prstGeom prst="rect">
            <a:avLst/>
          </a:prstGeom>
        </p:spPr>
      </p:pic>
      <p:pic>
        <p:nvPicPr>
          <p:cNvPr id="5" name="Picture 4" descr="Conwayetal2007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55" y="470334"/>
            <a:ext cx="5462124" cy="618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8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89539"/>
            <a:ext cx="27879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IT cortex responses to faces</a:t>
            </a:r>
          </a:p>
        </p:txBody>
      </p:sp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7523043" y="6550025"/>
            <a:ext cx="1620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Freiwald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et al, 2009</a:t>
            </a:r>
          </a:p>
        </p:txBody>
      </p:sp>
      <p:pic>
        <p:nvPicPr>
          <p:cNvPr id="6" name="Picture 5" descr="Freiwaldetal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65" y="472976"/>
            <a:ext cx="6978478" cy="60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7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59" y="949248"/>
            <a:ext cx="8573646" cy="5296567"/>
          </a:xfrm>
          <a:prstGeom prst="rect">
            <a:avLst/>
          </a:prstGeom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88925" y="89539"/>
            <a:ext cx="37009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prosopagnosic’s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view of faces</a:t>
            </a:r>
          </a:p>
        </p:txBody>
      </p:sp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8085672" y="6550025"/>
            <a:ext cx="10583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Chuck Close</a:t>
            </a:r>
          </a:p>
        </p:txBody>
      </p:sp>
    </p:spTree>
    <p:extLst>
      <p:ext uri="{BB962C8B-B14F-4D97-AF65-F5344CB8AC3E}">
        <p14:creationId xmlns:p14="http://schemas.microsoft.com/office/powerpoint/2010/main" val="3803138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096" y="230898"/>
            <a:ext cx="517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 brain areas for faces (and places?) in humans</a:t>
            </a:r>
          </a:p>
        </p:txBody>
      </p:sp>
      <p:pic>
        <p:nvPicPr>
          <p:cNvPr id="4" name="Picture 3" descr="Rajimehr et al, 20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02" y="600230"/>
            <a:ext cx="3255290" cy="5613715"/>
          </a:xfrm>
          <a:prstGeom prst="rect">
            <a:avLst/>
          </a:prstGeom>
        </p:spPr>
      </p:pic>
      <p:sp>
        <p:nvSpPr>
          <p:cNvPr id="5" name="Text Box 40"/>
          <p:cNvSpPr txBox="1">
            <a:spLocks noChangeArrowheads="1"/>
          </p:cNvSpPr>
          <p:nvPr/>
        </p:nvSpPr>
        <p:spPr bwMode="auto">
          <a:xfrm>
            <a:off x="5599778" y="6550025"/>
            <a:ext cx="35442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Kanwisher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&amp; </a:t>
            </a:r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Yovel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, 2006; </a:t>
            </a:r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Rajimehr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et al, 2011</a:t>
            </a:r>
          </a:p>
        </p:txBody>
      </p:sp>
      <p:pic>
        <p:nvPicPr>
          <p:cNvPr id="6" name="Picture 5" descr="Kanwisher &amp; Yovel, 2006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78" y="741335"/>
            <a:ext cx="3102831" cy="2429237"/>
          </a:xfrm>
          <a:prstGeom prst="rect">
            <a:avLst/>
          </a:prstGeom>
        </p:spPr>
      </p:pic>
      <p:pic>
        <p:nvPicPr>
          <p:cNvPr id="7" name="Picture 6" descr="Kanwisher &amp; Yovel, 2006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78" y="3394348"/>
            <a:ext cx="4398578" cy="330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09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44914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Variance in visual cortical responses to stimuli</a:t>
            </a:r>
          </a:p>
        </p:txBody>
      </p:sp>
      <p:pic>
        <p:nvPicPr>
          <p:cNvPr id="3" name="Picture 2" descr="churchland201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189" y="741239"/>
            <a:ext cx="4556991" cy="5558683"/>
          </a:xfrm>
          <a:prstGeom prst="rect">
            <a:avLst/>
          </a:prstGeom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7273636" y="6550025"/>
            <a:ext cx="18710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Churchland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et al, 2010</a:t>
            </a:r>
          </a:p>
        </p:txBody>
      </p:sp>
    </p:spTree>
    <p:extLst>
      <p:ext uri="{BB962C8B-B14F-4D97-AF65-F5344CB8AC3E}">
        <p14:creationId xmlns:p14="http://schemas.microsoft.com/office/powerpoint/2010/main" val="67002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ggioandSer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0" y="242914"/>
            <a:ext cx="3421919" cy="6409132"/>
          </a:xfrm>
          <a:prstGeom prst="rect">
            <a:avLst/>
          </a:prstGeom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7741485" y="6550025"/>
            <a:ext cx="14157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Poggio</a:t>
            </a:r>
            <a:r>
              <a:rPr lang="en-US" sz="1400" dirty="0">
                <a:solidFill>
                  <a:srgbClr val="000000"/>
                </a:solidFill>
                <a:latin typeface="Calibri" pitchFamily="-112" charset="0"/>
              </a:rPr>
              <a:t> and </a:t>
            </a:r>
            <a:r>
              <a:rPr lang="en-US" sz="1400" dirty="0" err="1">
                <a:solidFill>
                  <a:srgbClr val="000000"/>
                </a:solidFill>
                <a:latin typeface="Calibri" pitchFamily="-112" charset="0"/>
              </a:rPr>
              <a:t>Serre</a:t>
            </a:r>
            <a:endParaRPr lang="en-US" sz="1400" dirty="0">
              <a:solidFill>
                <a:srgbClr val="000000"/>
              </a:solidFill>
              <a:latin typeface="Calibri" pitchFamily="-112" charset="0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29033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Summary of visual responses</a:t>
            </a:r>
          </a:p>
        </p:txBody>
      </p:sp>
    </p:spTree>
    <p:extLst>
      <p:ext uri="{BB962C8B-B14F-4D97-AF65-F5344CB8AC3E}">
        <p14:creationId xmlns:p14="http://schemas.microsoft.com/office/powerpoint/2010/main" val="195521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ndV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11" y="152882"/>
            <a:ext cx="5244090" cy="65665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2300" y="6550131"/>
            <a:ext cx="2391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Felleman and Van Essen, 1991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22108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Cortical visual areas –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139554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C:\My Documents\Courses\NSC 222_2002\Lectures\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71600"/>
            <a:ext cx="35052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03" name="Group 11"/>
          <p:cNvGrpSpPr>
            <a:grpSpLocks/>
          </p:cNvGrpSpPr>
          <p:nvPr/>
        </p:nvGrpSpPr>
        <p:grpSpPr bwMode="auto">
          <a:xfrm>
            <a:off x="533400" y="1371600"/>
            <a:ext cx="3886200" cy="3105150"/>
            <a:chOff x="336" y="864"/>
            <a:chExt cx="2448" cy="1956"/>
          </a:xfrm>
        </p:grpSpPr>
        <p:pic>
          <p:nvPicPr>
            <p:cNvPr id="153608" name="Picture 6" descr="C:\WINDOWS\Desktop\junk_13_000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864"/>
              <a:ext cx="2448" cy="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09" name="Picture 7" descr="C:\WINDOWS\Desktop\junk_13_0002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824"/>
              <a:ext cx="2448" cy="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133" name="Text Box 8"/>
          <p:cNvSpPr txBox="1">
            <a:spLocks noChangeArrowheads="1"/>
          </p:cNvSpPr>
          <p:nvPr/>
        </p:nvSpPr>
        <p:spPr bwMode="auto">
          <a:xfrm>
            <a:off x="1812925" y="1001713"/>
            <a:ext cx="9413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Human</a:t>
            </a:r>
          </a:p>
        </p:txBody>
      </p:sp>
      <p:sp>
        <p:nvSpPr>
          <p:cNvPr id="48134" name="Text Box 9"/>
          <p:cNvSpPr txBox="1">
            <a:spLocks noChangeArrowheads="1"/>
          </p:cNvSpPr>
          <p:nvPr/>
        </p:nvSpPr>
        <p:spPr bwMode="auto">
          <a:xfrm>
            <a:off x="5791200" y="990600"/>
            <a:ext cx="2051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Macaque Monkey</a:t>
            </a:r>
          </a:p>
        </p:txBody>
      </p:sp>
      <p:sp>
        <p:nvSpPr>
          <p:cNvPr id="48135" name="Text Box 10"/>
          <p:cNvSpPr txBox="1">
            <a:spLocks noChangeArrowheads="1"/>
          </p:cNvSpPr>
          <p:nvPr/>
        </p:nvSpPr>
        <p:spPr bwMode="auto">
          <a:xfrm>
            <a:off x="1752600" y="4876800"/>
            <a:ext cx="58816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Dorsal Stream – “Where” pathway (spatial vision)</a:t>
            </a:r>
          </a:p>
          <a:p>
            <a:pPr>
              <a:defRPr/>
            </a:pPr>
            <a:endParaRPr lang="en-US" sz="2000">
              <a:solidFill>
                <a:srgbClr val="000000"/>
              </a:solidFill>
              <a:latin typeface="+mn-lt"/>
              <a:ea typeface="ＭＳ Ｐゴシック" pitchFamily="-112" charset="-128"/>
              <a:cs typeface="ＭＳ Ｐゴシック" pitchFamily="-112" charset="-128"/>
            </a:endParaRPr>
          </a:p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Ventral Stream – “What” pathway  (object recognition)</a:t>
            </a:r>
          </a:p>
        </p:txBody>
      </p:sp>
      <p:sp>
        <p:nvSpPr>
          <p:cNvPr id="153607" name="Text Box 11"/>
          <p:cNvSpPr txBox="1">
            <a:spLocks noChangeArrowheads="1"/>
          </p:cNvSpPr>
          <p:nvPr/>
        </p:nvSpPr>
        <p:spPr bwMode="auto">
          <a:xfrm>
            <a:off x="515938" y="304800"/>
            <a:ext cx="29820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Calibri" charset="0"/>
              </a:rPr>
              <a:t>Dorsal and ventral streams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2823" y="6550131"/>
            <a:ext cx="4301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Neuroscience, Third Edition, 2004 </a:t>
            </a:r>
            <a:r>
              <a:rPr lang="en-US" sz="1400" dirty="0" err="1"/>
              <a:t>Sinauer</a:t>
            </a:r>
            <a:r>
              <a:rPr lang="en-US" sz="1400" dirty="0"/>
              <a:t> Associates Inc. </a:t>
            </a:r>
          </a:p>
        </p:txBody>
      </p:sp>
    </p:spTree>
    <p:extLst>
      <p:ext uri="{BB962C8B-B14F-4D97-AF65-F5344CB8AC3E}">
        <p14:creationId xmlns:p14="http://schemas.microsoft.com/office/powerpoint/2010/main" val="315911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andV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60" y="1091334"/>
            <a:ext cx="6463492" cy="46813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6517" y="6550131"/>
            <a:ext cx="867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Movshon</a:t>
            </a:r>
            <a:endParaRPr lang="en-US" sz="14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51924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Cortical visual areas – Dorsal and ventral visual areas</a:t>
            </a:r>
          </a:p>
        </p:txBody>
      </p:sp>
    </p:spTree>
    <p:extLst>
      <p:ext uri="{BB962C8B-B14F-4D97-AF65-F5344CB8AC3E}">
        <p14:creationId xmlns:p14="http://schemas.microsoft.com/office/powerpoint/2010/main" val="354724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VE_fig2ma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09" y="609022"/>
            <a:ext cx="5486400" cy="563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4290" y="6558144"/>
            <a:ext cx="192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Felleman and Van Essen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5102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Cortical visual areas – Dorsal and ventral visual areas</a:t>
            </a:r>
          </a:p>
        </p:txBody>
      </p:sp>
    </p:spTree>
    <p:extLst>
      <p:ext uri="{BB962C8B-B14F-4D97-AF65-F5344CB8AC3E}">
        <p14:creationId xmlns:p14="http://schemas.microsoft.com/office/powerpoint/2010/main" val="8084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01554" y="6550223"/>
            <a:ext cx="2142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Arcaro &amp; Livingstone, 2017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39944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Retinotopy to define visual cortical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5D414-9F99-F341-A0D0-C8BB486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55" y="1210309"/>
            <a:ext cx="8309672" cy="32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4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5791" y="6550223"/>
            <a:ext cx="1418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Wade et al, 2007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74287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Retinotopic imaging of V1, the unfolding and flattening cortex to obtain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3061D-1AA1-5948-87D6-CF284BB4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1195755"/>
            <a:ext cx="8406774" cy="36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lawayMouseVisualArea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654" y="1006909"/>
            <a:ext cx="4854575" cy="4498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18133" y="6550131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Callaway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8925" y="163513"/>
            <a:ext cx="55277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Cortical visual areas </a:t>
            </a:r>
            <a:r>
              <a:rPr lang="en-US" dirty="0">
                <a:solidFill>
                  <a:srgbClr val="000000"/>
                </a:solidFill>
              </a:rPr>
              <a:t>in mouse, also defined by retinotopy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64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1174</Words>
  <Application>Microsoft Macintosh PowerPoint</Application>
  <PresentationFormat>On-screen Show (4:3)</PresentationFormat>
  <Paragraphs>164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ＭＳ Ｐゴシック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Geisel School of Medicine at Dartmouth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Farran Briggs</dc:creator>
  <cp:lastModifiedBy>Farran Briggs</cp:lastModifiedBy>
  <cp:revision>18</cp:revision>
  <dcterms:created xsi:type="dcterms:W3CDTF">2018-07-29T22:23:07Z</dcterms:created>
  <dcterms:modified xsi:type="dcterms:W3CDTF">2018-08-28T23:47:50Z</dcterms:modified>
</cp:coreProperties>
</file>